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9" r:id="rId2"/>
  </p:sldMasterIdLst>
  <p:sldIdLst>
    <p:sldId id="256" r:id="rId3"/>
    <p:sldId id="257" r:id="rId4"/>
    <p:sldId id="258" r:id="rId5"/>
    <p:sldId id="259" r:id="rId6"/>
    <p:sldId id="260" r:id="rId7"/>
    <p:sldId id="288" r:id="rId8"/>
    <p:sldId id="292" r:id="rId9"/>
    <p:sldId id="268" r:id="rId10"/>
    <p:sldId id="302" r:id="rId11"/>
    <p:sldId id="271" r:id="rId12"/>
    <p:sldId id="272" r:id="rId13"/>
    <p:sldId id="273" r:id="rId14"/>
    <p:sldId id="293" r:id="rId15"/>
    <p:sldId id="291" r:id="rId16"/>
    <p:sldId id="274" r:id="rId17"/>
    <p:sldId id="275" r:id="rId18"/>
    <p:sldId id="276" r:id="rId19"/>
    <p:sldId id="277" r:id="rId20"/>
  </p:sldIdLst>
  <p:sldSz cx="9144000" cy="6858000" type="screen4x3"/>
  <p:notesSz cx="6877050" cy="96567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8042-9B61-47CD-86F4-B548DE3D534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2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6D5F-2EC5-4935-A8FE-3FD05F6D8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3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B5CF-A810-4FAA-B6DE-5B2BA90C1D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5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000000"/>
                </a:solidFill>
              </a:rPr>
              <a:t>Juan Manuel Sinde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F1CC-1E8B-4F76-BEFF-C7C323DC76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40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8042-9B61-47CD-86F4-B548DE3D534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78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9ED0-A442-45FF-8494-6F025A8FD7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3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5BC-7EAD-48BF-B44D-75D0218AAB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1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0953-7F99-4D06-8DCD-00871A8D115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83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9990-E82F-4DC8-857F-D45F2045F0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57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14C7-15B1-4D3C-8931-680B9740D02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83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F49BC-6AE9-4533-9C51-E8CD2034AE6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7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9ED0-A442-45FF-8494-6F025A8FD7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26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F1B-86EC-417E-A161-B327E73C1B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23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EAFA-F7E2-49D8-96BD-B3C566EAE4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88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6D5F-2EC5-4935-A8FE-3FD05F6D8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763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B5CF-A810-4FAA-B6DE-5B2BA90C1D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87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000000"/>
                </a:solidFill>
              </a:rPr>
              <a:t>Juan Manuel Sinde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F1CC-1E8B-4F76-BEFF-C7C323DC76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3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5BC-7EAD-48BF-B44D-75D0218AAB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7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0953-7F99-4D06-8DCD-00871A8D115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5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9990-E82F-4DC8-857F-D45F2045F0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14C7-15B1-4D3C-8931-680B9740D02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F49BC-6AE9-4533-9C51-E8CD2034AE6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1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F1B-86EC-417E-A161-B327E73C1B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4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EAFA-F7E2-49D8-96BD-B3C566EAE4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3B976D-17A8-43D2-B555-17DE67F666E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1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3B976D-17A8-43D2-B555-17DE67F666E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 smtClean="0"/>
              <a:t> </a:t>
            </a:r>
            <a:endParaRPr lang="es-ES" sz="4400" b="1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4400" b="1" dirty="0" smtClean="0">
                <a:solidFill>
                  <a:schemeClr val="tx2"/>
                </a:solidFill>
              </a:rPr>
              <a:t>MONDRAGON </a:t>
            </a:r>
            <a:r>
              <a:rPr lang="es-ES" sz="4400" b="1" dirty="0" err="1" smtClean="0">
                <a:solidFill>
                  <a:schemeClr val="tx2"/>
                </a:solidFill>
              </a:rPr>
              <a:t>Corporation</a:t>
            </a:r>
            <a:r>
              <a:rPr lang="es-ES" sz="4400" b="1" dirty="0" smtClean="0">
                <a:solidFill>
                  <a:schemeClr val="tx2"/>
                </a:solidFill>
              </a:rPr>
              <a:t> </a:t>
            </a:r>
            <a:endParaRPr lang="es-ES" sz="4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4400" dirty="0" smtClean="0">
                <a:solidFill>
                  <a:schemeClr val="tx2"/>
                </a:solidFill>
              </a:rPr>
              <a:t>Key </a:t>
            </a:r>
            <a:r>
              <a:rPr lang="es-ES" sz="4400" dirty="0" err="1" smtClean="0">
                <a:solidFill>
                  <a:schemeClr val="tx2"/>
                </a:solidFill>
              </a:rPr>
              <a:t>factors</a:t>
            </a:r>
            <a:r>
              <a:rPr lang="es-ES" sz="4400" dirty="0" smtClean="0">
                <a:solidFill>
                  <a:schemeClr val="tx2"/>
                </a:solidFill>
              </a:rPr>
              <a:t> of </a:t>
            </a:r>
            <a:r>
              <a:rPr lang="es-ES" sz="4400" dirty="0" err="1" smtClean="0">
                <a:solidFill>
                  <a:schemeClr val="tx2"/>
                </a:solidFill>
              </a:rPr>
              <a:t>success</a:t>
            </a:r>
            <a:r>
              <a:rPr lang="es-ES" sz="4400" dirty="0" smtClean="0">
                <a:solidFill>
                  <a:schemeClr val="tx2"/>
                </a:solidFill>
              </a:rPr>
              <a:t>/</a:t>
            </a:r>
          </a:p>
          <a:p>
            <a:pPr marL="0" indent="0">
              <a:buNone/>
            </a:pPr>
            <a:r>
              <a:rPr lang="es-ES" sz="4400" dirty="0" err="1" smtClean="0">
                <a:solidFill>
                  <a:schemeClr val="tx2"/>
                </a:solidFill>
              </a:rPr>
              <a:t>Some</a:t>
            </a:r>
            <a:r>
              <a:rPr lang="es-ES" sz="4400" dirty="0" smtClean="0">
                <a:solidFill>
                  <a:schemeClr val="tx2"/>
                </a:solidFill>
              </a:rPr>
              <a:t> </a:t>
            </a:r>
            <a:r>
              <a:rPr lang="es-ES" sz="4400" dirty="0" err="1">
                <a:solidFill>
                  <a:schemeClr val="tx2"/>
                </a:solidFill>
              </a:rPr>
              <a:t>B</a:t>
            </a:r>
            <a:r>
              <a:rPr lang="es-ES" sz="4400" dirty="0" err="1" smtClean="0">
                <a:solidFill>
                  <a:schemeClr val="tx2"/>
                </a:solidFill>
              </a:rPr>
              <a:t>est</a:t>
            </a:r>
            <a:r>
              <a:rPr lang="es-ES" sz="4400" dirty="0" smtClean="0">
                <a:solidFill>
                  <a:schemeClr val="tx2"/>
                </a:solidFill>
              </a:rPr>
              <a:t> </a:t>
            </a:r>
            <a:r>
              <a:rPr lang="es-ES" sz="4400" dirty="0" err="1" smtClean="0">
                <a:solidFill>
                  <a:schemeClr val="tx2"/>
                </a:solidFill>
              </a:rPr>
              <a:t>Practices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51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2.-Quality </a:t>
            </a:r>
            <a:r>
              <a:rPr lang="es-ES" sz="4400" b="1" dirty="0" err="1" smtClean="0"/>
              <a:t>based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strategy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option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Harvard </a:t>
            </a:r>
            <a:r>
              <a:rPr lang="es-ES" dirty="0" err="1" smtClean="0"/>
              <a:t>point</a:t>
            </a:r>
            <a:r>
              <a:rPr lang="es-ES" dirty="0" smtClean="0"/>
              <a:t> of </a:t>
            </a:r>
            <a:r>
              <a:rPr lang="es-ES" dirty="0" err="1" smtClean="0"/>
              <a:t>view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err="1"/>
              <a:t>T</a:t>
            </a:r>
            <a:r>
              <a:rPr lang="es-ES" dirty="0" err="1" smtClean="0"/>
              <a:t>he</a:t>
            </a:r>
            <a:r>
              <a:rPr lang="es-ES" dirty="0" smtClean="0"/>
              <a:t> </a:t>
            </a:r>
            <a:r>
              <a:rPr lang="es-ES" dirty="0" err="1"/>
              <a:t>most</a:t>
            </a:r>
            <a:r>
              <a:rPr lang="es-ES" dirty="0"/>
              <a:t> </a:t>
            </a:r>
            <a:r>
              <a:rPr lang="es-ES" dirty="0" err="1"/>
              <a:t>suitable</a:t>
            </a:r>
            <a:r>
              <a:rPr lang="es-ES" dirty="0"/>
              <a:t> </a:t>
            </a:r>
            <a:r>
              <a:rPr lang="es-ES" dirty="0" err="1"/>
              <a:t>strategy</a:t>
            </a:r>
            <a:r>
              <a:rPr lang="es-ES" dirty="0"/>
              <a:t> to </a:t>
            </a:r>
            <a:r>
              <a:rPr lang="es-ES" dirty="0" err="1"/>
              <a:t>take</a:t>
            </a:r>
            <a:r>
              <a:rPr lang="es-ES" dirty="0"/>
              <a:t> </a:t>
            </a:r>
            <a:r>
              <a:rPr lang="es-ES" dirty="0" err="1"/>
              <a:t>advantage</a:t>
            </a:r>
            <a:r>
              <a:rPr lang="es-ES" dirty="0"/>
              <a:t> of </a:t>
            </a:r>
            <a:r>
              <a:rPr lang="es-ES" dirty="0" err="1"/>
              <a:t>workers</a:t>
            </a:r>
            <a:r>
              <a:rPr lang="es-ES" dirty="0"/>
              <a:t> </a:t>
            </a:r>
            <a:r>
              <a:rPr lang="es-ES" dirty="0" err="1"/>
              <a:t>commitment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260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3.-Profits </a:t>
            </a:r>
            <a:r>
              <a:rPr lang="es-ES" sz="4400" b="1" dirty="0" err="1" smtClean="0"/>
              <a:t>reinvested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Profits</a:t>
            </a:r>
            <a:r>
              <a:rPr lang="es-ES" dirty="0" smtClean="0"/>
              <a:t> </a:t>
            </a:r>
            <a:r>
              <a:rPr lang="es-ES" dirty="0" err="1" smtClean="0"/>
              <a:t>shared</a:t>
            </a:r>
            <a:r>
              <a:rPr lang="es-ES" dirty="0" smtClean="0"/>
              <a:t> </a:t>
            </a:r>
            <a:r>
              <a:rPr lang="es-ES" dirty="0" err="1" smtClean="0"/>
              <a:t>increases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stock of  </a:t>
            </a:r>
            <a:r>
              <a:rPr lang="es-ES" dirty="0" err="1" smtClean="0"/>
              <a:t>worker</a:t>
            </a:r>
            <a:r>
              <a:rPr lang="es-ES" dirty="0" smtClean="0"/>
              <a:t> </a:t>
            </a:r>
            <a:r>
              <a:rPr lang="es-ES" dirty="0" err="1" smtClean="0"/>
              <a:t>members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can´t</a:t>
            </a:r>
            <a:r>
              <a:rPr lang="es-ES" dirty="0" smtClean="0"/>
              <a:t> be </a:t>
            </a:r>
            <a:r>
              <a:rPr lang="es-ES" dirty="0" err="1" smtClean="0"/>
              <a:t>taken</a:t>
            </a:r>
            <a:r>
              <a:rPr lang="es-ES" dirty="0" smtClean="0"/>
              <a:t> </a:t>
            </a:r>
            <a:r>
              <a:rPr lang="es-ES" dirty="0" err="1" smtClean="0"/>
              <a:t>until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retire</a:t>
            </a:r>
          </a:p>
          <a:p>
            <a:endParaRPr lang="es-ES" dirty="0"/>
          </a:p>
          <a:p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interest</a:t>
            </a:r>
            <a:r>
              <a:rPr lang="es-ES" dirty="0" smtClean="0"/>
              <a:t> of 7% </a:t>
            </a:r>
            <a:r>
              <a:rPr lang="es-ES" dirty="0" err="1" smtClean="0"/>
              <a:t>over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 and 10% of </a:t>
            </a:r>
            <a:r>
              <a:rPr lang="es-ES" dirty="0" err="1" smtClean="0"/>
              <a:t>profits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legally</a:t>
            </a:r>
            <a:r>
              <a:rPr lang="es-ES" dirty="0" smtClean="0"/>
              <a:t> </a:t>
            </a:r>
            <a:r>
              <a:rPr lang="es-ES" dirty="0" err="1" smtClean="0"/>
              <a:t>compulsory</a:t>
            </a:r>
            <a:r>
              <a:rPr lang="es-ES" dirty="0" smtClean="0"/>
              <a:t> </a:t>
            </a:r>
            <a:r>
              <a:rPr lang="es-ES" dirty="0" err="1" smtClean="0"/>
              <a:t>Fund</a:t>
            </a:r>
            <a:r>
              <a:rPr lang="es-ES" dirty="0" smtClean="0"/>
              <a:t> of </a:t>
            </a:r>
            <a:r>
              <a:rPr lang="es-ES" dirty="0" err="1" smtClean="0"/>
              <a:t>Education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coops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835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4.-Advantages </a:t>
            </a:r>
            <a:r>
              <a:rPr lang="es-ES" sz="4400" b="1" dirty="0"/>
              <a:t>i</a:t>
            </a:r>
            <a:r>
              <a:rPr lang="es-ES" sz="4400" b="1" dirty="0" smtClean="0"/>
              <a:t>n </a:t>
            </a:r>
            <a:r>
              <a:rPr lang="es-ES" sz="4400" b="1" dirty="0" err="1" smtClean="0"/>
              <a:t>taxes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Much</a:t>
            </a:r>
            <a:r>
              <a:rPr lang="es-ES" dirty="0" smtClean="0"/>
              <a:t> more </a:t>
            </a:r>
            <a:r>
              <a:rPr lang="es-ES" dirty="0" err="1" smtClean="0"/>
              <a:t>important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years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Now</a:t>
            </a:r>
            <a:r>
              <a:rPr lang="es-ES" dirty="0" smtClean="0"/>
              <a:t> </a:t>
            </a:r>
            <a:r>
              <a:rPr lang="es-ES" dirty="0" err="1" smtClean="0"/>
              <a:t>well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to </a:t>
            </a:r>
            <a:r>
              <a:rPr lang="es-ES" dirty="0" err="1" smtClean="0"/>
              <a:t>promote</a:t>
            </a:r>
            <a:r>
              <a:rPr lang="es-ES" dirty="0" smtClean="0"/>
              <a:t> </a:t>
            </a:r>
            <a:r>
              <a:rPr lang="es-ES" dirty="0" err="1" smtClean="0"/>
              <a:t>Reseach</a:t>
            </a:r>
            <a:r>
              <a:rPr lang="es-ES" dirty="0" smtClean="0"/>
              <a:t> Centers, </a:t>
            </a:r>
            <a:r>
              <a:rPr lang="es-ES" dirty="0" err="1" smtClean="0"/>
              <a:t>Coop.University</a:t>
            </a:r>
            <a:r>
              <a:rPr lang="es-ES" dirty="0" smtClean="0"/>
              <a:t>, </a:t>
            </a:r>
            <a:r>
              <a:rPr lang="es-ES" dirty="0" err="1" smtClean="0"/>
              <a:t>help</a:t>
            </a:r>
            <a:r>
              <a:rPr lang="es-ES" dirty="0" smtClean="0"/>
              <a:t> </a:t>
            </a:r>
            <a:r>
              <a:rPr lang="es-ES" dirty="0" err="1" smtClean="0"/>
              <a:t>community</a:t>
            </a:r>
            <a:r>
              <a:rPr lang="es-ES" dirty="0" smtClean="0"/>
              <a:t> </a:t>
            </a:r>
            <a:r>
              <a:rPr lang="es-ES" dirty="0" err="1" smtClean="0"/>
              <a:t>NPOs</a:t>
            </a:r>
            <a:r>
              <a:rPr lang="es-ES" dirty="0" smtClean="0"/>
              <a:t>,…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618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2.-Key </a:t>
            </a:r>
            <a:r>
              <a:rPr lang="es-ES" sz="4400" b="1" dirty="0" err="1" smtClean="0"/>
              <a:t>factors</a:t>
            </a:r>
            <a:r>
              <a:rPr lang="es-ES" sz="4400" b="1" dirty="0" smtClean="0"/>
              <a:t> of </a:t>
            </a:r>
            <a:r>
              <a:rPr lang="es-ES" sz="4400" b="1" dirty="0" err="1" smtClean="0"/>
              <a:t>success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r>
              <a:rPr lang="es-ES" sz="4000" dirty="0" smtClean="0"/>
              <a:t>2.1.-At </a:t>
            </a:r>
            <a:r>
              <a:rPr lang="es-ES" sz="4000" dirty="0" err="1" smtClean="0"/>
              <a:t>each</a:t>
            </a:r>
            <a:r>
              <a:rPr lang="es-ES" sz="4000" dirty="0" smtClean="0"/>
              <a:t> </a:t>
            </a:r>
            <a:r>
              <a:rPr lang="es-ES" sz="4000" dirty="0" err="1" smtClean="0"/>
              <a:t>coop.level</a:t>
            </a:r>
            <a:endParaRPr lang="es-ES" sz="4000" dirty="0" smtClean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b="1" dirty="0" smtClean="0"/>
              <a:t>2.2.-At </a:t>
            </a:r>
            <a:r>
              <a:rPr lang="es-ES" sz="4000" b="1" dirty="0" err="1" smtClean="0"/>
              <a:t>Corporative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level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50736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es-ES" b="1" dirty="0" smtClean="0"/>
              <a:t>2.2.-Key </a:t>
            </a:r>
            <a:r>
              <a:rPr lang="es-ES" b="1" dirty="0" err="1" smtClean="0"/>
              <a:t>factors</a:t>
            </a:r>
            <a:r>
              <a:rPr lang="es-ES" b="1" dirty="0" smtClean="0"/>
              <a:t> of </a:t>
            </a:r>
            <a:r>
              <a:rPr lang="es-ES" b="1" dirty="0" err="1" smtClean="0"/>
              <a:t>success</a:t>
            </a:r>
            <a:r>
              <a:rPr lang="es-ES" b="1" dirty="0" smtClean="0"/>
              <a:t> (at </a:t>
            </a:r>
            <a:r>
              <a:rPr lang="es-ES" b="1" dirty="0" err="1" smtClean="0"/>
              <a:t>Corporative</a:t>
            </a:r>
            <a:r>
              <a:rPr lang="es-ES" b="1" dirty="0" smtClean="0"/>
              <a:t> </a:t>
            </a:r>
            <a:r>
              <a:rPr lang="es-ES" b="1" dirty="0" err="1" smtClean="0"/>
              <a:t>level</a:t>
            </a:r>
            <a:r>
              <a:rPr lang="es-ES" b="1" dirty="0" smtClean="0"/>
              <a:t>)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484784"/>
            <a:ext cx="7313612" cy="4114800"/>
          </a:xfrm>
        </p:spPr>
        <p:txBody>
          <a:bodyPr/>
          <a:lstStyle/>
          <a:p>
            <a:r>
              <a:rPr lang="es-ES" sz="2800" dirty="0" smtClean="0"/>
              <a:t>1.-Solidarity </a:t>
            </a:r>
            <a:r>
              <a:rPr lang="es-ES" sz="2800" dirty="0" err="1" smtClean="0"/>
              <a:t>Funds</a:t>
            </a:r>
            <a:r>
              <a:rPr lang="es-ES" sz="2800" dirty="0" smtClean="0"/>
              <a:t> and </a:t>
            </a:r>
            <a:r>
              <a:rPr lang="es-ES" sz="2800" dirty="0" err="1" smtClean="0"/>
              <a:t>reallocation</a:t>
            </a:r>
            <a:r>
              <a:rPr lang="es-ES" sz="2800" dirty="0" smtClean="0"/>
              <a:t> of </a:t>
            </a:r>
            <a:r>
              <a:rPr lang="es-ES" sz="2800" dirty="0" err="1" smtClean="0"/>
              <a:t>members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2.-Corporate Management </a:t>
            </a:r>
            <a:r>
              <a:rPr lang="es-ES" sz="2800" dirty="0" err="1" smtClean="0"/>
              <a:t>model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3.-Interchange of </a:t>
            </a:r>
            <a:r>
              <a:rPr lang="es-ES" sz="2800" dirty="0" err="1" smtClean="0"/>
              <a:t>Best</a:t>
            </a:r>
            <a:r>
              <a:rPr lang="es-ES" sz="2800" dirty="0" smtClean="0"/>
              <a:t> </a:t>
            </a:r>
            <a:r>
              <a:rPr lang="es-ES" sz="2800" dirty="0" err="1" smtClean="0"/>
              <a:t>Practices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4.-Support to </a:t>
            </a:r>
            <a:r>
              <a:rPr lang="es-ES" sz="2800" dirty="0" err="1" smtClean="0"/>
              <a:t>coop</a:t>
            </a:r>
            <a:r>
              <a:rPr lang="es-ES" sz="2800" dirty="0" smtClean="0"/>
              <a:t>.´s Management </a:t>
            </a:r>
            <a:r>
              <a:rPr lang="es-ES" sz="2800" dirty="0" err="1" smtClean="0"/>
              <a:t>teams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5.-Lobby </a:t>
            </a:r>
            <a:r>
              <a:rPr lang="es-ES" sz="2800" dirty="0" err="1" smtClean="0"/>
              <a:t>Public</a:t>
            </a:r>
            <a:r>
              <a:rPr lang="es-ES" sz="2800" dirty="0" smtClean="0"/>
              <a:t> </a:t>
            </a:r>
            <a:r>
              <a:rPr lang="es-ES" sz="2800" dirty="0" err="1" smtClean="0"/>
              <a:t>Administrations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314062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1052736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1.-Solidarity </a:t>
            </a:r>
            <a:r>
              <a:rPr lang="es-ES" sz="4400" b="1" dirty="0" err="1" smtClean="0"/>
              <a:t>Funds</a:t>
            </a:r>
            <a:r>
              <a:rPr lang="es-ES" sz="4400" b="1" dirty="0" smtClean="0"/>
              <a:t> and </a:t>
            </a:r>
            <a:r>
              <a:rPr lang="es-ES" sz="4400" b="1" dirty="0" err="1" smtClean="0"/>
              <a:t>reallocation</a:t>
            </a:r>
            <a:r>
              <a:rPr lang="es-ES" sz="4400" b="1" dirty="0"/>
              <a:t> </a:t>
            </a:r>
            <a:r>
              <a:rPr lang="es-ES" sz="4400" b="1" dirty="0" smtClean="0"/>
              <a:t>of </a:t>
            </a:r>
            <a:r>
              <a:rPr lang="es-ES" sz="4400" b="1" dirty="0" err="1" smtClean="0"/>
              <a:t>members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Each</a:t>
            </a:r>
            <a:r>
              <a:rPr lang="es-ES" dirty="0" smtClean="0"/>
              <a:t> coop.:10-30% of </a:t>
            </a:r>
            <a:r>
              <a:rPr lang="es-ES" dirty="0" err="1" smtClean="0"/>
              <a:t>profits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To </a:t>
            </a:r>
            <a:r>
              <a:rPr lang="es-ES" dirty="0" err="1" smtClean="0"/>
              <a:t>help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.</a:t>
            </a:r>
            <a:r>
              <a:rPr lang="es-ES" dirty="0" err="1" smtClean="0"/>
              <a:t>Coops</a:t>
            </a:r>
            <a:r>
              <a:rPr lang="es-ES" dirty="0" smtClean="0"/>
              <a:t>. in </a:t>
            </a:r>
            <a:r>
              <a:rPr lang="es-ES" dirty="0" err="1" smtClean="0"/>
              <a:t>dificult</a:t>
            </a:r>
            <a:r>
              <a:rPr lang="es-ES" dirty="0" smtClean="0"/>
              <a:t> </a:t>
            </a:r>
            <a:r>
              <a:rPr lang="es-ES" dirty="0" err="1" smtClean="0"/>
              <a:t>situations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.</a:t>
            </a:r>
            <a:r>
              <a:rPr lang="es-ES" dirty="0" err="1" smtClean="0"/>
              <a:t>Investments</a:t>
            </a:r>
            <a:r>
              <a:rPr lang="es-ES" dirty="0" smtClean="0"/>
              <a:t> </a:t>
            </a:r>
            <a:r>
              <a:rPr lang="es-ES" dirty="0" err="1" smtClean="0"/>
              <a:t>abroad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.Set up of </a:t>
            </a:r>
            <a:r>
              <a:rPr lang="es-ES" dirty="0" err="1" smtClean="0"/>
              <a:t>Research</a:t>
            </a:r>
            <a:r>
              <a:rPr lang="es-ES" dirty="0" smtClean="0"/>
              <a:t> Centers</a:t>
            </a:r>
          </a:p>
          <a:p>
            <a:pPr marL="0" indent="0">
              <a:buNone/>
            </a:pPr>
            <a:r>
              <a:rPr lang="es-ES" dirty="0" smtClean="0"/>
              <a:t>.</a:t>
            </a:r>
            <a:r>
              <a:rPr lang="es-ES" dirty="0" err="1" smtClean="0"/>
              <a:t>Cover</a:t>
            </a:r>
            <a:r>
              <a:rPr lang="es-ES" dirty="0" smtClean="0"/>
              <a:t> </a:t>
            </a:r>
            <a:r>
              <a:rPr lang="es-ES" dirty="0" err="1"/>
              <a:t>C</a:t>
            </a:r>
            <a:r>
              <a:rPr lang="es-ES" dirty="0" err="1" smtClean="0"/>
              <a:t>orporate</a:t>
            </a:r>
            <a:r>
              <a:rPr lang="es-ES" dirty="0" smtClean="0"/>
              <a:t> </a:t>
            </a:r>
            <a:r>
              <a:rPr lang="es-ES" dirty="0" err="1" smtClean="0"/>
              <a:t>Headquarters</a:t>
            </a:r>
            <a:r>
              <a:rPr lang="es-ES" dirty="0" smtClean="0"/>
              <a:t> </a:t>
            </a:r>
            <a:r>
              <a:rPr lang="es-ES" dirty="0" err="1" smtClean="0"/>
              <a:t>cost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.</a:t>
            </a:r>
            <a:r>
              <a:rPr lang="es-ES" dirty="0" err="1" smtClean="0"/>
              <a:t>Coop</a:t>
            </a:r>
            <a:r>
              <a:rPr lang="es-ES" dirty="0" smtClean="0"/>
              <a:t>. </a:t>
            </a:r>
            <a:r>
              <a:rPr lang="es-ES" dirty="0" err="1" smtClean="0"/>
              <a:t>University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3997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2.-Corporate Management </a:t>
            </a:r>
            <a:r>
              <a:rPr lang="es-ES" sz="4400" b="1" dirty="0" err="1" smtClean="0"/>
              <a:t>model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Inspired in EFQM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5725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980728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3.-Interchange of </a:t>
            </a:r>
            <a:r>
              <a:rPr lang="es-ES" sz="4400" b="1" dirty="0" err="1" smtClean="0"/>
              <a:t>Best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Practices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Culture of open </a:t>
            </a:r>
            <a:r>
              <a:rPr lang="es-ES" dirty="0" err="1" smtClean="0"/>
              <a:t>informacion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coops</a:t>
            </a:r>
            <a:r>
              <a:rPr lang="es-ES" dirty="0" smtClean="0"/>
              <a:t>.</a:t>
            </a:r>
          </a:p>
          <a:p>
            <a:pPr algn="ctr" eaLnBrk="1" hangingPunct="1">
              <a:buNone/>
            </a:pPr>
            <a:endParaRPr lang="es-ES" altLang="es-ES" dirty="0"/>
          </a:p>
          <a:p>
            <a:pPr algn="ctr" eaLnBrk="1" hangingPunct="1">
              <a:buNone/>
            </a:pPr>
            <a:endParaRPr lang="es-ES" altLang="es-ES" sz="3200" dirty="0" smtClean="0"/>
          </a:p>
          <a:p>
            <a:pPr eaLnBrk="1" hangingPunct="1">
              <a:buNone/>
            </a:pPr>
            <a:endParaRPr lang="es-ES" alt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293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313612" cy="1143000"/>
          </a:xfrm>
        </p:spPr>
        <p:txBody>
          <a:bodyPr/>
          <a:lstStyle/>
          <a:p>
            <a:r>
              <a:rPr lang="es-ES" b="1" dirty="0" smtClean="0"/>
              <a:t>4.-Support to </a:t>
            </a:r>
            <a:r>
              <a:rPr lang="es-ES" b="1" dirty="0" err="1" smtClean="0"/>
              <a:t>coop</a:t>
            </a:r>
            <a:r>
              <a:rPr lang="es-ES" b="1" dirty="0" smtClean="0"/>
              <a:t>.´s Management </a:t>
            </a:r>
            <a:r>
              <a:rPr lang="es-ES" b="1" dirty="0" err="1" smtClean="0"/>
              <a:t>teams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Coop</a:t>
            </a:r>
            <a:r>
              <a:rPr lang="es-ES" dirty="0" smtClean="0"/>
              <a:t>. Training Centre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Coaching of </a:t>
            </a:r>
            <a:r>
              <a:rPr lang="es-ES" dirty="0" err="1" smtClean="0"/>
              <a:t>CEOs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Reallocation</a:t>
            </a:r>
            <a:r>
              <a:rPr lang="es-ES" dirty="0" smtClean="0"/>
              <a:t> of “</a:t>
            </a:r>
            <a:r>
              <a:rPr lang="es-ES" dirty="0" err="1" smtClean="0"/>
              <a:t>burnt</a:t>
            </a:r>
            <a:r>
              <a:rPr lang="es-ES" dirty="0" smtClean="0"/>
              <a:t>” managers</a:t>
            </a: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56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 err="1" smtClean="0"/>
              <a:t>MCC:Key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Factors</a:t>
            </a:r>
            <a:r>
              <a:rPr lang="es-ES" sz="4400" b="1" dirty="0" smtClean="0"/>
              <a:t> of </a:t>
            </a:r>
            <a:r>
              <a:rPr lang="es-ES" sz="4400" b="1" dirty="0" err="1"/>
              <a:t>S</a:t>
            </a:r>
            <a:r>
              <a:rPr lang="es-ES" sz="4400" b="1" dirty="0" err="1" smtClean="0"/>
              <a:t>uccess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000" dirty="0"/>
              <a:t>.</a:t>
            </a:r>
            <a:r>
              <a:rPr lang="es-ES" sz="4000" dirty="0" smtClean="0"/>
              <a:t>3 </a:t>
            </a:r>
            <a:r>
              <a:rPr lang="es-ES" sz="4000" dirty="0" err="1" smtClean="0"/>
              <a:t>facts</a:t>
            </a:r>
            <a:r>
              <a:rPr lang="es-ES" sz="4000" dirty="0" smtClean="0"/>
              <a:t> to </a:t>
            </a:r>
            <a:r>
              <a:rPr lang="es-ES" sz="4000" dirty="0" err="1" smtClean="0"/>
              <a:t>highlight</a:t>
            </a: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r>
              <a:rPr lang="es-ES" sz="4000" dirty="0"/>
              <a:t>.</a:t>
            </a:r>
            <a:r>
              <a:rPr lang="es-ES" sz="4000" dirty="0" smtClean="0"/>
              <a:t>Key </a:t>
            </a:r>
            <a:r>
              <a:rPr lang="es-ES" sz="4000" dirty="0" err="1" smtClean="0"/>
              <a:t>factors</a:t>
            </a:r>
            <a:r>
              <a:rPr lang="es-ES" sz="4000" dirty="0" smtClean="0"/>
              <a:t> of </a:t>
            </a:r>
            <a:r>
              <a:rPr lang="es-ES" sz="4000" dirty="0" err="1" smtClean="0"/>
              <a:t>success</a:t>
            </a: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51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6700" b="1" dirty="0" smtClean="0"/>
              <a:t>3 </a:t>
            </a:r>
            <a:r>
              <a:rPr lang="es-ES" sz="6700" b="1" dirty="0" err="1" smtClean="0"/>
              <a:t>facts</a:t>
            </a:r>
            <a:r>
              <a:rPr lang="es-ES" sz="6700" b="1" dirty="0" smtClean="0"/>
              <a:t> to </a:t>
            </a:r>
            <a:r>
              <a:rPr lang="es-ES" sz="6700" b="1" dirty="0" err="1" smtClean="0"/>
              <a:t>underline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smtClean="0"/>
              <a:t>1st. </a:t>
            </a:r>
            <a:r>
              <a:rPr lang="es-ES" sz="3200" dirty="0" err="1"/>
              <a:t>e</a:t>
            </a:r>
            <a:r>
              <a:rPr lang="es-ES" sz="3200" dirty="0" err="1" smtClean="0"/>
              <a:t>conomic</a:t>
            </a:r>
            <a:r>
              <a:rPr lang="es-ES" sz="3200" dirty="0" smtClean="0"/>
              <a:t> </a:t>
            </a:r>
            <a:r>
              <a:rPr lang="es-ES" sz="3200" dirty="0" err="1" smtClean="0"/>
              <a:t>group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Basque</a:t>
            </a:r>
            <a:r>
              <a:rPr lang="es-ES" sz="3200" dirty="0" smtClean="0"/>
              <a:t> Country</a:t>
            </a:r>
          </a:p>
          <a:p>
            <a:endParaRPr lang="es-ES" sz="3200" dirty="0"/>
          </a:p>
          <a:p>
            <a:endParaRPr lang="es-ES" sz="3200" dirty="0" smtClean="0"/>
          </a:p>
          <a:p>
            <a:r>
              <a:rPr lang="es-ES" sz="3200" dirty="0" err="1" smtClean="0"/>
              <a:t>The</a:t>
            </a:r>
            <a:r>
              <a:rPr lang="es-ES" sz="3200" dirty="0" smtClean="0"/>
              <a:t> role of Caja Laboral</a:t>
            </a:r>
          </a:p>
          <a:p>
            <a:endParaRPr lang="es-ES" sz="3200" dirty="0"/>
          </a:p>
          <a:p>
            <a:endParaRPr lang="es-ES" sz="3200" dirty="0" smtClean="0"/>
          </a:p>
          <a:p>
            <a:r>
              <a:rPr lang="es-ES" sz="3200" dirty="0" err="1" smtClean="0"/>
              <a:t>Since</a:t>
            </a:r>
            <a:r>
              <a:rPr lang="es-ES" sz="3200" dirty="0" smtClean="0"/>
              <a:t> 1985 </a:t>
            </a:r>
            <a:r>
              <a:rPr lang="es-ES" sz="3200" dirty="0" err="1" smtClean="0"/>
              <a:t>very</a:t>
            </a:r>
            <a:r>
              <a:rPr lang="es-ES" sz="3200" dirty="0" smtClean="0"/>
              <a:t> </a:t>
            </a:r>
            <a:r>
              <a:rPr lang="es-ES" sz="3200" dirty="0" err="1" smtClean="0"/>
              <a:t>few</a:t>
            </a:r>
            <a:r>
              <a:rPr lang="es-ES" sz="3200" dirty="0" smtClean="0"/>
              <a:t> new industrial </a:t>
            </a:r>
            <a:r>
              <a:rPr lang="es-ES" sz="3200" dirty="0" err="1" smtClean="0"/>
              <a:t>coops</a:t>
            </a:r>
            <a:r>
              <a:rPr lang="es-ES" sz="3200" dirty="0" smtClean="0"/>
              <a:t>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7381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80728"/>
            <a:ext cx="8301608" cy="1070992"/>
          </a:xfrm>
        </p:spPr>
        <p:txBody>
          <a:bodyPr>
            <a:noAutofit/>
          </a:bodyPr>
          <a:lstStyle/>
          <a:p>
            <a:r>
              <a:rPr lang="es-ES" sz="4400" b="1" dirty="0" smtClean="0"/>
              <a:t>1st. </a:t>
            </a:r>
            <a:r>
              <a:rPr lang="es-ES" sz="4400" b="1" dirty="0" err="1" smtClean="0"/>
              <a:t>economic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group</a:t>
            </a:r>
            <a:r>
              <a:rPr lang="es-ES" sz="4400" b="1" dirty="0" smtClean="0"/>
              <a:t> in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Basque</a:t>
            </a:r>
            <a:r>
              <a:rPr lang="es-ES" sz="4400" b="1" dirty="0" smtClean="0"/>
              <a:t> Country</a:t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S" sz="8000" cap="all" dirty="0" smtClean="0"/>
              <a:t>A 31.12.2013</a:t>
            </a:r>
          </a:p>
          <a:p>
            <a:pPr marL="0" indent="0">
              <a:buNone/>
            </a:pPr>
            <a:endParaRPr lang="es-ES" sz="8000" cap="all" dirty="0"/>
          </a:p>
          <a:p>
            <a:pPr marL="0" indent="0">
              <a:buNone/>
            </a:pPr>
            <a:endParaRPr lang="es-ES" sz="12800" b="1" dirty="0"/>
          </a:p>
          <a:p>
            <a:pPr marL="0" indent="0">
              <a:buNone/>
            </a:pPr>
            <a:r>
              <a:rPr lang="es-ES" sz="12800" cap="all" dirty="0" smtClean="0"/>
              <a:t>.</a:t>
            </a:r>
            <a:r>
              <a:rPr lang="es-ES" sz="12800" b="1" cap="all" dirty="0" smtClean="0"/>
              <a:t>EQUITY:                </a:t>
            </a:r>
            <a:r>
              <a:rPr lang="es-ES" sz="12800" b="1" dirty="0" smtClean="0"/>
              <a:t>34.011 </a:t>
            </a:r>
            <a:r>
              <a:rPr lang="es-ES" sz="12800" b="1" cap="all" dirty="0" smtClean="0"/>
              <a:t>M. €</a:t>
            </a:r>
          </a:p>
          <a:p>
            <a:pPr marL="0" indent="0">
              <a:buNone/>
            </a:pPr>
            <a:r>
              <a:rPr lang="es-ES" sz="12800" cap="all" dirty="0" smtClean="0"/>
              <a:t>.</a:t>
            </a:r>
            <a:r>
              <a:rPr lang="es-ES" sz="12800" b="1" cap="all" dirty="0" err="1" smtClean="0"/>
              <a:t>People</a:t>
            </a:r>
            <a:r>
              <a:rPr lang="es-ES" sz="12800" b="1" cap="all" dirty="0" smtClean="0"/>
              <a:t> </a:t>
            </a:r>
            <a:r>
              <a:rPr lang="es-ES" sz="12800" b="1" cap="all" dirty="0" err="1" smtClean="0"/>
              <a:t>employed</a:t>
            </a:r>
            <a:r>
              <a:rPr lang="es-ES" sz="12800" b="1" cap="all" dirty="0" smtClean="0"/>
              <a:t>:   74.060</a:t>
            </a:r>
          </a:p>
          <a:p>
            <a:pPr marL="0" indent="0">
              <a:buNone/>
            </a:pPr>
            <a:endParaRPr lang="es-ES" sz="12800" b="1" dirty="0"/>
          </a:p>
          <a:p>
            <a:pPr marL="0" indent="0">
              <a:buNone/>
            </a:pPr>
            <a:r>
              <a:rPr lang="es-ES" sz="12800" dirty="0" smtClean="0"/>
              <a:t>.</a:t>
            </a:r>
            <a:r>
              <a:rPr lang="es-ES" sz="12800" b="1" dirty="0" smtClean="0"/>
              <a:t>257 </a:t>
            </a:r>
            <a:r>
              <a:rPr lang="es-ES" sz="12800" b="1" cap="all" dirty="0" err="1" smtClean="0"/>
              <a:t>Companies</a:t>
            </a:r>
            <a:r>
              <a:rPr lang="es-ES" sz="12800" b="1" cap="all" dirty="0" smtClean="0"/>
              <a:t> (</a:t>
            </a:r>
            <a:r>
              <a:rPr lang="es-ES" sz="12800" b="1" cap="all" dirty="0" err="1" smtClean="0"/>
              <a:t>but</a:t>
            </a:r>
            <a:r>
              <a:rPr lang="es-ES" sz="12800" b="1" cap="all" dirty="0" smtClean="0"/>
              <a:t> </a:t>
            </a:r>
            <a:r>
              <a:rPr lang="es-ES" sz="12800" b="1" cap="all" dirty="0" err="1" smtClean="0"/>
              <a:t>only</a:t>
            </a:r>
            <a:r>
              <a:rPr lang="es-ES" sz="12800" b="1" cap="all" dirty="0" smtClean="0"/>
              <a:t> 103 </a:t>
            </a:r>
            <a:r>
              <a:rPr lang="es-ES" sz="12800" b="1" cap="all" dirty="0" err="1" smtClean="0"/>
              <a:t>coops</a:t>
            </a:r>
            <a:r>
              <a:rPr lang="es-ES" sz="12800" b="1" cap="all" dirty="0" smtClean="0"/>
              <a:t>.</a:t>
            </a:r>
            <a:endParaRPr lang="es-ES" sz="12800" b="1" dirty="0" smtClean="0"/>
          </a:p>
          <a:p>
            <a:pPr marL="0" indent="0">
              <a:buNone/>
            </a:pPr>
            <a:r>
              <a:rPr lang="es-ES" sz="9800" dirty="0" smtClean="0"/>
              <a:t/>
            </a:r>
            <a:br>
              <a:rPr lang="es-ES" sz="9800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516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313612" cy="1143000"/>
          </a:xfrm>
        </p:spPr>
        <p:txBody>
          <a:bodyPr>
            <a:normAutofit fontScale="90000"/>
          </a:bodyPr>
          <a:lstStyle/>
          <a:p>
            <a:r>
              <a:rPr lang="es-ES" sz="6000" b="1" dirty="0" err="1" smtClean="0"/>
              <a:t>The</a:t>
            </a:r>
            <a:r>
              <a:rPr lang="es-ES" sz="6000" b="1" dirty="0" smtClean="0"/>
              <a:t> role of Caja Laboral</a:t>
            </a:r>
            <a:endParaRPr lang="es-ES" sz="6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As a </a:t>
            </a:r>
            <a:r>
              <a:rPr lang="es-ES" sz="3600" dirty="0" err="1" smtClean="0"/>
              <a:t>banker</a:t>
            </a:r>
            <a:r>
              <a:rPr lang="es-ES" sz="3600" dirty="0" smtClean="0"/>
              <a:t> (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main</a:t>
            </a:r>
            <a:r>
              <a:rPr lang="es-ES" sz="3600" dirty="0" smtClean="0"/>
              <a:t> </a:t>
            </a:r>
            <a:r>
              <a:rPr lang="es-ES" sz="3600" dirty="0" err="1" smtClean="0"/>
              <a:t>banker</a:t>
            </a:r>
            <a:r>
              <a:rPr lang="es-ES" sz="3600" dirty="0" smtClean="0"/>
              <a:t> </a:t>
            </a:r>
            <a:r>
              <a:rPr lang="es-ES" sz="3600" dirty="0" err="1" smtClean="0"/>
              <a:t>for</a:t>
            </a:r>
            <a:r>
              <a:rPr lang="es-ES" sz="3600" dirty="0" smtClean="0"/>
              <a:t> </a:t>
            </a:r>
            <a:r>
              <a:rPr lang="es-ES" sz="3600" dirty="0" err="1" smtClean="0"/>
              <a:t>years</a:t>
            </a:r>
            <a:r>
              <a:rPr lang="es-ES" sz="3600" dirty="0" smtClean="0"/>
              <a:t>)</a:t>
            </a:r>
          </a:p>
          <a:p>
            <a:endParaRPr lang="es-ES" sz="3600" dirty="0" smtClean="0"/>
          </a:p>
          <a:p>
            <a:r>
              <a:rPr lang="es-ES" sz="3600" dirty="0" smtClean="0"/>
              <a:t>As a </a:t>
            </a:r>
            <a:r>
              <a:rPr lang="es-ES" sz="3600" dirty="0" err="1" smtClean="0"/>
              <a:t>supplier</a:t>
            </a:r>
            <a:r>
              <a:rPr lang="es-ES" sz="3600" dirty="0" smtClean="0"/>
              <a:t> of </a:t>
            </a:r>
            <a:r>
              <a:rPr lang="es-ES" sz="3600" dirty="0" err="1" smtClean="0"/>
              <a:t>solidarity</a:t>
            </a:r>
            <a:r>
              <a:rPr lang="es-ES" sz="3600" dirty="0" smtClean="0"/>
              <a:t> </a:t>
            </a:r>
            <a:r>
              <a:rPr lang="es-ES" sz="3600" dirty="0" err="1" smtClean="0"/>
              <a:t>funds</a:t>
            </a:r>
            <a:r>
              <a:rPr lang="es-ES" sz="3600" dirty="0" smtClean="0"/>
              <a:t> (30% of </a:t>
            </a:r>
            <a:r>
              <a:rPr lang="es-ES" sz="3600" dirty="0" err="1" smtClean="0"/>
              <a:t>profits.More</a:t>
            </a:r>
            <a:r>
              <a:rPr lang="es-ES" sz="3600" dirty="0" smtClean="0"/>
              <a:t> </a:t>
            </a:r>
            <a:r>
              <a:rPr lang="es-ES" sz="3600" dirty="0" err="1" smtClean="0"/>
              <a:t>than</a:t>
            </a:r>
            <a:r>
              <a:rPr lang="es-ES" sz="3600" dirty="0" smtClean="0"/>
              <a:t> 400M.€ in 15 </a:t>
            </a:r>
            <a:r>
              <a:rPr lang="es-ES" sz="3600" dirty="0" err="1" smtClean="0"/>
              <a:t>years</a:t>
            </a:r>
            <a:r>
              <a:rPr lang="es-ES" sz="3600" dirty="0" smtClean="0"/>
              <a:t>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1646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 err="1" smtClean="0"/>
              <a:t>MCC:Key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Factors</a:t>
            </a:r>
            <a:r>
              <a:rPr lang="es-ES" sz="4400" b="1" dirty="0" smtClean="0"/>
              <a:t> of </a:t>
            </a:r>
            <a:r>
              <a:rPr lang="es-ES" sz="4400" b="1" dirty="0" err="1"/>
              <a:t>S</a:t>
            </a:r>
            <a:r>
              <a:rPr lang="es-ES" sz="4400" b="1" dirty="0" err="1" smtClean="0"/>
              <a:t>uccess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000" dirty="0" smtClean="0"/>
              <a:t>1.-3 </a:t>
            </a:r>
            <a:r>
              <a:rPr lang="es-ES" sz="4000" dirty="0" err="1" smtClean="0"/>
              <a:t>facts</a:t>
            </a:r>
            <a:r>
              <a:rPr lang="es-ES" sz="4000" dirty="0" smtClean="0"/>
              <a:t> to </a:t>
            </a:r>
            <a:r>
              <a:rPr lang="es-ES" sz="4000" dirty="0" err="1" smtClean="0"/>
              <a:t>highlight</a:t>
            </a:r>
            <a:endParaRPr lang="es-ES" sz="4000" dirty="0" smtClean="0"/>
          </a:p>
          <a:p>
            <a:endParaRPr lang="es-ES" sz="4000" dirty="0"/>
          </a:p>
          <a:p>
            <a:pPr marL="0" indent="0">
              <a:buNone/>
            </a:pPr>
            <a:r>
              <a:rPr lang="es-ES" sz="4000" b="1" dirty="0" smtClean="0"/>
              <a:t>2.-Key </a:t>
            </a:r>
            <a:r>
              <a:rPr lang="es-ES" sz="4000" b="1" dirty="0" err="1" smtClean="0"/>
              <a:t>factors</a:t>
            </a:r>
            <a:r>
              <a:rPr lang="es-ES" sz="4000" b="1" dirty="0" smtClean="0"/>
              <a:t> of </a:t>
            </a:r>
            <a:r>
              <a:rPr lang="es-ES" sz="4000" b="1" dirty="0" err="1" smtClean="0"/>
              <a:t>success</a:t>
            </a:r>
            <a:endParaRPr lang="es-ES" sz="4000" b="1" dirty="0" smtClean="0"/>
          </a:p>
          <a:p>
            <a:endParaRPr lang="es-ES" sz="4000" dirty="0"/>
          </a:p>
          <a:p>
            <a:pPr marL="0" indent="0">
              <a:buNone/>
            </a:pPr>
            <a:endParaRPr lang="es-ES" sz="4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31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2.-Key </a:t>
            </a:r>
            <a:r>
              <a:rPr lang="es-ES" sz="4400" b="1" dirty="0" err="1" smtClean="0"/>
              <a:t>factors</a:t>
            </a:r>
            <a:r>
              <a:rPr lang="es-ES" sz="4400" b="1" dirty="0" smtClean="0"/>
              <a:t> of </a:t>
            </a:r>
            <a:r>
              <a:rPr lang="es-ES" sz="4400" b="1" dirty="0" err="1" smtClean="0"/>
              <a:t>success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r>
              <a:rPr lang="es-ES" sz="4000" b="1" dirty="0" smtClean="0"/>
              <a:t>2.1.-At </a:t>
            </a:r>
            <a:r>
              <a:rPr lang="es-ES" sz="4000" b="1" dirty="0" err="1" smtClean="0"/>
              <a:t>each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coop.level</a:t>
            </a:r>
            <a:endParaRPr lang="es-ES" sz="4000" b="1" dirty="0" smtClean="0"/>
          </a:p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 smtClean="0"/>
              <a:t>2.2.-At </a:t>
            </a:r>
            <a:r>
              <a:rPr lang="es-ES" sz="4000" dirty="0" err="1" smtClean="0"/>
              <a:t>Corporative</a:t>
            </a:r>
            <a:r>
              <a:rPr lang="es-ES" sz="4000" dirty="0" smtClean="0"/>
              <a:t> </a:t>
            </a:r>
            <a:r>
              <a:rPr lang="es-ES" sz="4000" dirty="0" err="1" smtClean="0"/>
              <a:t>level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50736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1143000"/>
          </a:xfrm>
        </p:spPr>
        <p:txBody>
          <a:bodyPr/>
          <a:lstStyle/>
          <a:p>
            <a:r>
              <a:rPr lang="es-ES" b="1" dirty="0" smtClean="0"/>
              <a:t>2.1-Key </a:t>
            </a:r>
            <a:r>
              <a:rPr lang="es-ES" b="1" dirty="0" err="1" smtClean="0"/>
              <a:t>factors</a:t>
            </a:r>
            <a:r>
              <a:rPr lang="es-ES" b="1" dirty="0" smtClean="0"/>
              <a:t> of </a:t>
            </a:r>
            <a:r>
              <a:rPr lang="es-ES" b="1" dirty="0" err="1" smtClean="0"/>
              <a:t>success</a:t>
            </a:r>
            <a:r>
              <a:rPr lang="es-ES" b="1" dirty="0" smtClean="0"/>
              <a:t> (at </a:t>
            </a:r>
            <a:r>
              <a:rPr lang="es-ES" b="1" dirty="0" err="1" smtClean="0"/>
              <a:t>coop</a:t>
            </a:r>
            <a:r>
              <a:rPr lang="es-ES" b="1" dirty="0" smtClean="0"/>
              <a:t>. </a:t>
            </a:r>
            <a:r>
              <a:rPr lang="es-ES" b="1" dirty="0" err="1" smtClean="0"/>
              <a:t>level</a:t>
            </a:r>
            <a:r>
              <a:rPr lang="es-ES" b="1" dirty="0" smtClean="0"/>
              <a:t>)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1.-Workers </a:t>
            </a:r>
            <a:r>
              <a:rPr lang="es-ES" dirty="0" err="1" smtClean="0"/>
              <a:t>commitment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2.-Quality 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strategy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3.-Profits </a:t>
            </a:r>
            <a:r>
              <a:rPr lang="es-ES" dirty="0" err="1" smtClean="0"/>
              <a:t>reinvested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4.-Advantages </a:t>
            </a:r>
            <a:r>
              <a:rPr lang="es-ES" dirty="0"/>
              <a:t>i</a:t>
            </a:r>
            <a:r>
              <a:rPr lang="es-ES" dirty="0" smtClean="0"/>
              <a:t>n </a:t>
            </a:r>
            <a:r>
              <a:rPr lang="es-ES" dirty="0" err="1" smtClean="0"/>
              <a:t>taxes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832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1.-Workers </a:t>
            </a:r>
            <a:r>
              <a:rPr lang="es-ES" b="1" dirty="0" err="1"/>
              <a:t>commitment:Our</a:t>
            </a:r>
            <a:r>
              <a:rPr lang="es-ES" b="1" dirty="0"/>
              <a:t> </a:t>
            </a:r>
            <a:r>
              <a:rPr lang="es-ES" b="1" dirty="0" err="1"/>
              <a:t>main</a:t>
            </a:r>
            <a:r>
              <a:rPr lang="es-ES" b="1" dirty="0"/>
              <a:t> </a:t>
            </a:r>
            <a:r>
              <a:rPr lang="es-ES" b="1" dirty="0" err="1"/>
              <a:t>competitive</a:t>
            </a:r>
            <a:r>
              <a:rPr lang="es-ES" b="1" dirty="0"/>
              <a:t> </a:t>
            </a:r>
            <a:r>
              <a:rPr lang="es-ES" b="1" dirty="0" err="1"/>
              <a:t>advantage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836712"/>
            <a:ext cx="7313612" cy="411480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err="1" smtClean="0"/>
              <a:t>Economic</a:t>
            </a:r>
            <a:r>
              <a:rPr lang="es-ES" dirty="0" smtClean="0"/>
              <a:t> </a:t>
            </a:r>
            <a:r>
              <a:rPr lang="es-ES" dirty="0" err="1" smtClean="0"/>
              <a:t>reasons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2400" dirty="0"/>
              <a:t>..</a:t>
            </a:r>
            <a:r>
              <a:rPr lang="es-ES" sz="2400" dirty="0" err="1"/>
              <a:t>Workers</a:t>
            </a:r>
            <a:r>
              <a:rPr lang="es-ES" sz="2400" dirty="0"/>
              <a:t> </a:t>
            </a:r>
            <a:r>
              <a:rPr lang="es-ES" sz="2400" dirty="0" err="1"/>
              <a:t>Ownership</a:t>
            </a:r>
            <a:r>
              <a:rPr lang="es-ES" sz="2400" dirty="0"/>
              <a:t>: (16.000 € </a:t>
            </a:r>
            <a:r>
              <a:rPr lang="es-ES" sz="2400" dirty="0" err="1"/>
              <a:t>invested</a:t>
            </a:r>
            <a:r>
              <a:rPr lang="es-ES" sz="2400" dirty="0"/>
              <a:t> </a:t>
            </a:r>
            <a:r>
              <a:rPr lang="es-ES" sz="2400" dirty="0" err="1"/>
              <a:t>each</a:t>
            </a:r>
            <a:r>
              <a:rPr lang="es-ES" sz="2400" dirty="0"/>
              <a:t>)</a:t>
            </a:r>
          </a:p>
          <a:p>
            <a:pPr marL="0" indent="0">
              <a:buNone/>
            </a:pPr>
            <a:r>
              <a:rPr lang="es-ES" sz="2400" dirty="0" smtClean="0"/>
              <a:t>..</a:t>
            </a:r>
            <a:r>
              <a:rPr lang="es-ES" sz="2400" dirty="0" err="1"/>
              <a:t>Profit</a:t>
            </a:r>
            <a:r>
              <a:rPr lang="es-ES" sz="2400" dirty="0"/>
              <a:t> </a:t>
            </a:r>
            <a:r>
              <a:rPr lang="es-ES" sz="2400" dirty="0" err="1"/>
              <a:t>sharing</a:t>
            </a:r>
            <a:r>
              <a:rPr lang="es-ES" sz="2400" dirty="0"/>
              <a:t> </a:t>
            </a:r>
            <a:r>
              <a:rPr lang="es-ES" sz="2400" dirty="0" err="1"/>
              <a:t>scheme</a:t>
            </a:r>
            <a:r>
              <a:rPr lang="es-ES" sz="2400" dirty="0"/>
              <a:t>: (</a:t>
            </a:r>
            <a:r>
              <a:rPr lang="es-ES" sz="2400" dirty="0" err="1"/>
              <a:t>Pension</a:t>
            </a:r>
            <a:r>
              <a:rPr lang="es-ES" sz="2400" dirty="0"/>
              <a:t> </a:t>
            </a:r>
            <a:r>
              <a:rPr lang="es-ES" sz="2400" dirty="0" err="1"/>
              <a:t>Fund</a:t>
            </a:r>
            <a:r>
              <a:rPr lang="es-ES" sz="2400" dirty="0"/>
              <a:t>)</a:t>
            </a:r>
          </a:p>
          <a:p>
            <a:r>
              <a:rPr lang="es-ES" dirty="0" err="1" smtClean="0"/>
              <a:t>Managerial</a:t>
            </a:r>
            <a:r>
              <a:rPr lang="es-ES" dirty="0" smtClean="0"/>
              <a:t> </a:t>
            </a:r>
            <a:r>
              <a:rPr lang="es-ES" dirty="0" err="1" smtClean="0"/>
              <a:t>reasons</a:t>
            </a:r>
            <a:r>
              <a:rPr lang="es-ES" dirty="0" smtClean="0"/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es-ES_tradnl" altLang="es-ES" sz="2400" dirty="0"/>
              <a:t>..Open </a:t>
            </a:r>
            <a:r>
              <a:rPr lang="es-ES_tradnl" altLang="es-ES" sz="2400" dirty="0" err="1"/>
              <a:t>information</a:t>
            </a:r>
            <a:r>
              <a:rPr lang="es-ES_tradnl" altLang="es-ES" sz="2400" dirty="0"/>
              <a:t> </a:t>
            </a:r>
            <a:r>
              <a:rPr lang="es-ES_tradnl" altLang="es-ES" sz="2400" dirty="0" err="1"/>
              <a:t>policy</a:t>
            </a:r>
            <a:r>
              <a:rPr lang="es-ES_tradnl" altLang="es-ES" sz="2400" dirty="0"/>
              <a:t>(High </a:t>
            </a:r>
            <a:r>
              <a:rPr lang="es-ES_tradnl" altLang="es-ES" sz="2400" dirty="0" err="1"/>
              <a:t>transparency</a:t>
            </a:r>
            <a:r>
              <a:rPr lang="es-ES_tradnl" altLang="es-ES" sz="2400" dirty="0"/>
              <a:t>)</a:t>
            </a:r>
          </a:p>
          <a:p>
            <a:pPr marL="609600" indent="-609600" eaLnBrk="1" hangingPunct="1">
              <a:buNone/>
            </a:pPr>
            <a:r>
              <a:rPr lang="es-ES" sz="2400" dirty="0" smtClean="0"/>
              <a:t>..</a:t>
            </a:r>
            <a:r>
              <a:rPr lang="es-ES" sz="2400" dirty="0"/>
              <a:t>Narrow </a:t>
            </a:r>
            <a:r>
              <a:rPr lang="es-ES" sz="2400" dirty="0" err="1"/>
              <a:t>range</a:t>
            </a:r>
            <a:r>
              <a:rPr lang="es-ES" sz="2400" dirty="0"/>
              <a:t> of salaries (1 to 6)</a:t>
            </a:r>
            <a:endParaRPr lang="es-ES" sz="2400" dirty="0" smtClean="0"/>
          </a:p>
          <a:p>
            <a:r>
              <a:rPr lang="es-ES" dirty="0" smtClean="0"/>
              <a:t>Cultural </a:t>
            </a:r>
            <a:r>
              <a:rPr lang="es-ES" dirty="0" err="1" smtClean="0"/>
              <a:t>values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sz="2400" dirty="0"/>
              <a:t>..</a:t>
            </a:r>
            <a:r>
              <a:rPr lang="es-ES" sz="2400" dirty="0" err="1"/>
              <a:t>All</a:t>
            </a:r>
            <a:r>
              <a:rPr lang="es-ES" sz="2400" dirty="0"/>
              <a:t> </a:t>
            </a:r>
            <a:r>
              <a:rPr lang="es-ES" sz="2400" dirty="0" err="1"/>
              <a:t>people</a:t>
            </a:r>
            <a:r>
              <a:rPr lang="es-ES" sz="2400" dirty="0"/>
              <a:t> </a:t>
            </a:r>
            <a:r>
              <a:rPr lang="es-ES" sz="2400" dirty="0" err="1" smtClean="0"/>
              <a:t>equal:Elect</a:t>
            </a:r>
            <a:r>
              <a:rPr lang="es-ES" sz="2400" dirty="0" smtClean="0"/>
              <a:t> </a:t>
            </a:r>
            <a:r>
              <a:rPr lang="es-ES" sz="2400" dirty="0" err="1"/>
              <a:t>Board</a:t>
            </a:r>
            <a:r>
              <a:rPr lang="es-ES" sz="2400" dirty="0"/>
              <a:t> of </a:t>
            </a:r>
            <a:r>
              <a:rPr lang="es-ES" sz="2400" dirty="0" err="1" smtClean="0"/>
              <a:t>Directors</a:t>
            </a:r>
            <a:r>
              <a:rPr lang="es-ES" sz="2400" dirty="0" smtClean="0"/>
              <a:t>.</a:t>
            </a:r>
            <a:endParaRPr lang="es-ES" sz="2400" dirty="0"/>
          </a:p>
          <a:p>
            <a:pPr marL="0" indent="0">
              <a:buNone/>
            </a:pPr>
            <a:r>
              <a:rPr lang="es-ES" sz="2400" dirty="0"/>
              <a:t>..</a:t>
            </a:r>
            <a:r>
              <a:rPr lang="es-ES" sz="2400" dirty="0" err="1"/>
              <a:t>Shared</a:t>
            </a:r>
            <a:r>
              <a:rPr lang="es-ES" sz="2400" dirty="0"/>
              <a:t> </a:t>
            </a:r>
            <a:r>
              <a:rPr lang="es-ES" sz="2400" dirty="0" err="1"/>
              <a:t>project</a:t>
            </a:r>
            <a:r>
              <a:rPr lang="es-ES" sz="2400" dirty="0"/>
              <a:t> </a:t>
            </a:r>
            <a:r>
              <a:rPr lang="es-ES" sz="2400" dirty="0" err="1"/>
              <a:t>needs</a:t>
            </a:r>
            <a:r>
              <a:rPr lang="es-ES" sz="2400" dirty="0"/>
              <a:t> </a:t>
            </a:r>
            <a:r>
              <a:rPr lang="es-ES" sz="2400" dirty="0" err="1"/>
              <a:t>prevail</a:t>
            </a:r>
            <a:r>
              <a:rPr lang="es-ES" sz="2400" dirty="0"/>
              <a:t> </a:t>
            </a:r>
            <a:r>
              <a:rPr lang="es-ES" sz="2400" dirty="0" err="1"/>
              <a:t>over</a:t>
            </a:r>
            <a:r>
              <a:rPr lang="es-ES" sz="2400" dirty="0"/>
              <a:t> individual </a:t>
            </a:r>
            <a:r>
              <a:rPr lang="es-ES" sz="2400" dirty="0" err="1"/>
              <a:t>interests</a:t>
            </a:r>
            <a:r>
              <a:rPr lang="es-ES" sz="2400" dirty="0"/>
              <a:t> (</a:t>
            </a:r>
            <a:r>
              <a:rPr lang="es-ES" sz="2400" dirty="0" err="1"/>
              <a:t>Common</a:t>
            </a:r>
            <a:r>
              <a:rPr lang="es-ES" sz="2400" dirty="0"/>
              <a:t> </a:t>
            </a:r>
            <a:r>
              <a:rPr lang="es-ES" sz="2400" dirty="0" err="1"/>
              <a:t>Good</a:t>
            </a:r>
            <a:r>
              <a:rPr lang="es-ES" sz="2400" dirty="0"/>
              <a:t> </a:t>
            </a:r>
            <a:r>
              <a:rPr lang="es-ES" sz="2400" dirty="0" err="1"/>
              <a:t>first</a:t>
            </a:r>
            <a:r>
              <a:rPr lang="es-ES" sz="2400" dirty="0"/>
              <a:t>)</a:t>
            </a:r>
          </a:p>
          <a:p>
            <a:pPr marL="0" indent="0">
              <a:buNone/>
            </a:pPr>
            <a:r>
              <a:rPr lang="es-ES" sz="2400" dirty="0"/>
              <a:t>..</a:t>
            </a:r>
            <a:r>
              <a:rPr lang="es-ES" sz="2400" dirty="0" err="1" smtClean="0"/>
              <a:t>Teamwork</a:t>
            </a:r>
            <a:r>
              <a:rPr lang="es-ES" sz="2400" dirty="0" smtClean="0"/>
              <a:t> and </a:t>
            </a:r>
            <a:r>
              <a:rPr lang="es-ES" sz="2400" dirty="0" err="1" smtClean="0"/>
              <a:t>Commitment</a:t>
            </a:r>
            <a:r>
              <a:rPr lang="es-ES" sz="2400" dirty="0" smtClean="0"/>
              <a:t> to </a:t>
            </a:r>
            <a:r>
              <a:rPr lang="es-ES" sz="2400" dirty="0" err="1" smtClean="0"/>
              <a:t>community</a:t>
            </a:r>
            <a:endParaRPr lang="es-ES" sz="2400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317090"/>
      </p:ext>
    </p:extLst>
  </p:cSld>
  <p:clrMapOvr>
    <a:masterClrMapping/>
  </p:clrMapOvr>
</p:sld>
</file>

<file path=ppt/theme/theme1.xml><?xml version="1.0" encoding="utf-8"?>
<a:theme xmlns:a="http://schemas.openxmlformats.org/drawingml/2006/main" name="1_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493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1_Eclipse</vt:lpstr>
      <vt:lpstr>2_Eclipse</vt:lpstr>
      <vt:lpstr> </vt:lpstr>
      <vt:lpstr>MCC:Key Factors of Success</vt:lpstr>
      <vt:lpstr>3 facts to underline </vt:lpstr>
      <vt:lpstr>1st. economic group in the Basque Country </vt:lpstr>
      <vt:lpstr>The role of Caja Laboral</vt:lpstr>
      <vt:lpstr>MCC:Key Factors of Success</vt:lpstr>
      <vt:lpstr>2.-Key factors of success </vt:lpstr>
      <vt:lpstr>2.1-Key factors of success (at coop. level) </vt:lpstr>
      <vt:lpstr>1.-Workers commitment:Our main competitive advantage</vt:lpstr>
      <vt:lpstr>2.-Quality based strategy </vt:lpstr>
      <vt:lpstr>3.-Profits reinvested </vt:lpstr>
      <vt:lpstr>4.-Advantages in taxes </vt:lpstr>
      <vt:lpstr>2.-Key factors of success </vt:lpstr>
      <vt:lpstr>2.2.-Key factors of success (at Corporative level) </vt:lpstr>
      <vt:lpstr>1.-Solidarity Funds and reallocation of members </vt:lpstr>
      <vt:lpstr>2.-Corporate Management model </vt:lpstr>
      <vt:lpstr>3.-Interchange of Best Practices </vt:lpstr>
      <vt:lpstr>4.-Support to coop.´s Management teams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MONDRAGON Corporation</dc:title>
  <dc:creator>Juan Manuel Sinde Oyarzabal</dc:creator>
  <cp:lastModifiedBy>Jana Mausen</cp:lastModifiedBy>
  <cp:revision>42</cp:revision>
  <cp:lastPrinted>2014-10-03T18:35:40Z</cp:lastPrinted>
  <dcterms:created xsi:type="dcterms:W3CDTF">2014-09-28T15:38:34Z</dcterms:created>
  <dcterms:modified xsi:type="dcterms:W3CDTF">2015-10-19T14:05:37Z</dcterms:modified>
</cp:coreProperties>
</file>